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1"/>
  </p:notesMasterIdLst>
  <p:handoutMasterIdLst>
    <p:handoutMasterId r:id="rId82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84" r:id="rId31"/>
    <p:sldId id="513" r:id="rId32"/>
    <p:sldId id="514" r:id="rId33"/>
    <p:sldId id="531" r:id="rId34"/>
    <p:sldId id="557" r:id="rId35"/>
    <p:sldId id="532" r:id="rId36"/>
    <p:sldId id="533" r:id="rId37"/>
    <p:sldId id="54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7" r:id="rId47"/>
    <p:sldId id="526" r:id="rId48"/>
    <p:sldId id="529" r:id="rId49"/>
    <p:sldId id="530" r:id="rId50"/>
    <p:sldId id="536" r:id="rId51"/>
    <p:sldId id="535" r:id="rId52"/>
    <p:sldId id="537" r:id="rId53"/>
    <p:sldId id="547" r:id="rId54"/>
    <p:sldId id="548" r:id="rId55"/>
    <p:sldId id="551" r:id="rId56"/>
    <p:sldId id="553" r:id="rId57"/>
    <p:sldId id="552" r:id="rId58"/>
    <p:sldId id="544" r:id="rId59"/>
    <p:sldId id="539" r:id="rId60"/>
    <p:sldId id="541" r:id="rId61"/>
    <p:sldId id="490" r:id="rId62"/>
    <p:sldId id="495" r:id="rId63"/>
    <p:sldId id="486" r:id="rId64"/>
    <p:sldId id="492" r:id="rId65"/>
    <p:sldId id="506" r:id="rId66"/>
    <p:sldId id="487" r:id="rId67"/>
    <p:sldId id="489" r:id="rId68"/>
    <p:sldId id="543" r:id="rId69"/>
    <p:sldId id="574" r:id="rId70"/>
    <p:sldId id="546" r:id="rId71"/>
    <p:sldId id="549" r:id="rId72"/>
    <p:sldId id="550" r:id="rId73"/>
    <p:sldId id="573" r:id="rId74"/>
    <p:sldId id="577" r:id="rId75"/>
    <p:sldId id="578" r:id="rId76"/>
    <p:sldId id="579" r:id="rId77"/>
    <p:sldId id="580" r:id="rId78"/>
    <p:sldId id="582" r:id="rId79"/>
    <p:sldId id="583" r:id="rId8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1" autoAdjust="0"/>
    <p:restoredTop sz="95063" autoAdjust="0"/>
  </p:normalViewPr>
  <p:slideViewPr>
    <p:cSldViewPr>
      <p:cViewPr varScale="1">
        <p:scale>
          <a:sx n="147" d="100"/>
          <a:sy n="147" d="100"/>
        </p:scale>
        <p:origin x="1176" y="184"/>
      </p:cViewPr>
      <p:guideLst>
        <p:guide pos="3143"/>
        <p:guide pos="353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6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#filter-plugin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#ulimit" TargetMode="External"/><Relationship Id="rId3" Type="http://schemas.openxmlformats.org/officeDocument/2006/relationships/hyperlink" Target="https://www.elastic.co/guide/en/elasticsearch/reference/6.1/setting-system-settings.html#limits.conf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14519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 </a:t>
            </a:r>
            <a:r>
              <a:rPr lang="en-US" altLang="ko-KR" sz="4000" i="1" dirty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</a:t>
            </a:r>
            <a:r>
              <a:rPr lang="en-US" sz="1800" dirty="0" err="1" smtClean="0">
                <a:solidFill>
                  <a:schemeClr val="bg1"/>
                </a:solidFill>
              </a:rPr>
              <a:t>Ted.Jung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3117"/>
              </p:ext>
            </p:extLst>
          </p:nvPr>
        </p:nvGraphicFramePr>
        <p:xfrm>
          <a:off x="596516" y="2060848"/>
          <a:ext cx="4122458" cy="26643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(index)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2"/>
          <p:cNvSpPr/>
          <p:nvPr/>
        </p:nvSpPr>
        <p:spPr>
          <a:xfrm>
            <a:off x="6866168" y="4841312"/>
            <a:ext cx="891837" cy="5203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07673" y="4951036"/>
            <a:ext cx="1342167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es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4709" y="4841312"/>
            <a:ext cx="993486" cy="4971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64709" y="5518037"/>
            <a:ext cx="993486" cy="4638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(sharding)</a:t>
            </a:r>
            <a:endParaRPr lang="ko-KR" altLang="en-US" sz="4000" b="1" i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060340" cy="1440160"/>
            <a:chOff x="704528" y="4761148"/>
            <a:chExt cx="3060340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060340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5616996" y="4669696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6553100" y="4669696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12"/>
          <p:cNvSpPr/>
          <p:nvPr/>
        </p:nvSpPr>
        <p:spPr>
          <a:xfrm>
            <a:off x="6871758" y="5525192"/>
            <a:ext cx="891837" cy="45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2"/>
          <p:cNvSpPr/>
          <p:nvPr/>
        </p:nvSpPr>
        <p:spPr>
          <a:xfrm>
            <a:off x="8018112" y="5517050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" name="왼쪽 대괄호 20"/>
          <p:cNvSpPr/>
          <p:nvPr/>
        </p:nvSpPr>
        <p:spPr>
          <a:xfrm>
            <a:off x="7995385" y="4677033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대괄호 22"/>
          <p:cNvSpPr/>
          <p:nvPr/>
        </p:nvSpPr>
        <p:spPr>
          <a:xfrm>
            <a:off x="8877436" y="4677033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2"/>
          <p:cNvSpPr/>
          <p:nvPr/>
        </p:nvSpPr>
        <p:spPr>
          <a:xfrm>
            <a:off x="8032091" y="4841312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Elasticsearch </a:t>
            </a:r>
            <a:r>
              <a:rPr lang="en-US" altLang="ko-KR" b="1" i="1" dirty="0" smtClean="0"/>
              <a:t>Cluster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1) self-manages</a:t>
            </a:r>
          </a:p>
          <a:p>
            <a:r>
              <a:rPr lang="en-US" altLang="ko-KR" smtClean="0"/>
              <a:t>2) load </a:t>
            </a:r>
            <a:r>
              <a:rPr lang="en-US" altLang="ko-KR"/>
              <a:t>balance the location of all shards across all nodes. </a:t>
            </a:r>
          </a:p>
          <a:p>
            <a:r>
              <a:rPr lang="en-US" altLang="ko-KR" smtClean="0"/>
              <a:t>3) the </a:t>
            </a:r>
            <a:r>
              <a:rPr lang="en-US" altLang="ko-KR"/>
              <a:t>master node maintains the shard routing </a:t>
            </a:r>
            <a:r>
              <a:rPr lang="en-US" altLang="ko-KR" smtClean="0"/>
              <a:t>table</a:t>
            </a:r>
          </a:p>
          <a:p>
            <a:r>
              <a:rPr lang="en-US" altLang="ko-KR" smtClean="0"/>
              <a:t>4) distributes </a:t>
            </a:r>
            <a:r>
              <a:rPr lang="en-US" altLang="ko-KR"/>
              <a:t>a copy of the shard routing table to other nodes within the cluster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0529"/>
              </p:ext>
            </p:extLst>
          </p:nvPr>
        </p:nvGraphicFramePr>
        <p:xfrm>
          <a:off x="919566" y="4797152"/>
          <a:ext cx="813989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Request(Cluster</a:t>
                      </a:r>
                      <a:r>
                        <a:rPr lang="en-US" altLang="ko-KR" sz="1600" baseline="0" smtClean="0"/>
                        <a:t> level)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Request(Data</a:t>
                      </a:r>
                      <a:r>
                        <a:rPr lang="en-US" altLang="ko-KR" sz="1600" baseline="0" smtClean="0"/>
                        <a:t> related)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Coordinating node</a:t>
                      </a:r>
                      <a:endParaRPr lang="ko-KR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Master node</a:t>
                      </a:r>
                    </a:p>
                    <a:p>
                      <a:r>
                        <a:rPr lang="en-US" altLang="ko-KR" sz="1600" dirty="0" smtClean="0"/>
                        <a:t>managing cluster-wide changes </a:t>
                      </a:r>
                    </a:p>
                    <a:p>
                      <a:r>
                        <a:rPr lang="en-US" altLang="ko-KR" sz="1600" dirty="0" smtClean="0"/>
                        <a:t>Index(creating/deleting)Node(adding/removing) 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 node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Elasticsearch Cluster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Retriving</a:t>
            </a:r>
            <a:r>
              <a:rPr lang="en-US" altLang="ko-KR" sz="4000" b="1" i="1" dirty="0" smtClean="0">
                <a:solidFill>
                  <a:prstClr val="black"/>
                </a:solidFill>
              </a:rPr>
              <a:t>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Replica changes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Story</a:t>
            </a:r>
            <a:endParaRPr lang="ko-KR" altLang="en-US" b="1" i="1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  <a:solidFill>
            <a:schemeClr val="bg1"/>
          </a:solidFill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4843" y="4602136"/>
            <a:ext cx="41405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Combine</a:t>
            </a:r>
            <a:r>
              <a:rPr lang="en-US" altLang="ko-KR" sz="2000" b="1" dirty="0" smtClean="0"/>
              <a:t>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Line-up processes </a:t>
            </a:r>
            <a:r>
              <a:rPr lang="en-US" altLang="ko-KR" sz="2000" b="1" i="1" u="sng" dirty="0" smtClean="0"/>
              <a:t>simply</a:t>
            </a:r>
            <a:endParaRPr lang="en-US" altLang="ko-KR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Operate Proactive</a:t>
            </a:r>
            <a:r>
              <a:rPr lang="en-US" altLang="ko-KR" sz="2000" b="1" dirty="0" smtClean="0"/>
              <a:t>ly</a:t>
            </a:r>
            <a:endParaRPr lang="en-US" altLang="ko-KR" sz="2000" b="1" dirty="0" smtClean="0"/>
          </a:p>
        </p:txBody>
      </p:sp>
      <p:sp>
        <p:nvSpPr>
          <p:cNvPr id="16" name="타원 32"/>
          <p:cNvSpPr/>
          <p:nvPr/>
        </p:nvSpPr>
        <p:spPr>
          <a:xfrm>
            <a:off x="6315320" y="4074627"/>
            <a:ext cx="849344" cy="30555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How?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Number_of_replicas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84548" y="224644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Sclable</a:t>
            </a:r>
            <a:endParaRPr lang="en-US" altLang="ko-KR" sz="1200" dirty="0" smtClean="0"/>
          </a:p>
          <a:p>
            <a:r>
              <a:rPr lang="en-US" altLang="ko-KR" sz="1200" dirty="0" smtClean="0"/>
              <a:t>Document-oriented</a:t>
            </a:r>
          </a:p>
          <a:p>
            <a:r>
              <a:rPr lang="en-US" altLang="ko-KR" sz="1200" dirty="0" err="1" smtClean="0"/>
              <a:t>Rest&amp;json</a:t>
            </a:r>
            <a:endParaRPr lang="en-US" altLang="ko-KR" sz="1200" dirty="0" smtClean="0"/>
          </a:p>
          <a:p>
            <a:r>
              <a:rPr lang="en-US" altLang="ko-KR" sz="1200" dirty="0" smtClean="0"/>
              <a:t>Lucene under the hood</a:t>
            </a:r>
          </a:p>
          <a:p>
            <a:r>
              <a:rPr lang="en-US" altLang="ko-KR" sz="1200" dirty="0" smtClean="0"/>
              <a:t>Plugin architecture</a:t>
            </a:r>
          </a:p>
          <a:p>
            <a:r>
              <a:rPr lang="en-US" altLang="ko-KR" sz="1200" dirty="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JSON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JSON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System Layout</a:t>
            </a:r>
            <a:endParaRPr lang="ko-KR" altLang="en-US" b="1" i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Pipeline(II)</a:t>
            </a:r>
            <a:endParaRPr lang="ko-KR" altLang="en-US" sz="4000" b="1" i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Type 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name+mapping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dirty="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</a:rPr>
              <a:t>※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it tells ES how the data in each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document should be indexed</a:t>
            </a:r>
            <a:endParaRPr lang="ko-KR" altLang="en-US" sz="1050" u="sng" dirty="0" smtClean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</a:t>
            </a:r>
            <a:r>
              <a:rPr lang="en-US" altLang="ko-KR" sz="1400" dirty="0" smtClean="0">
                <a:solidFill>
                  <a:schemeClr val="tx1"/>
                </a:solidFill>
              </a:rPr>
              <a:t>field contains, </a:t>
            </a:r>
            <a:r>
              <a:rPr lang="en-US" altLang="ko-KR" sz="1400" dirty="0" smtClean="0">
                <a:solidFill>
                  <a:schemeClr val="tx1"/>
                </a:solidFill>
              </a:rPr>
              <a:t>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elasticsearch</a:t>
            </a:r>
            <a:r>
              <a:rPr lang="en-US" altLang="ko-KR" sz="1200" dirty="0" smtClean="0">
                <a:solidFill>
                  <a:schemeClr val="bg1"/>
                </a:solidFill>
              </a:rPr>
              <a:t>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4744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668509"/>
                <a:gridCol w="2289615"/>
                <a:gridCol w="2289615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</a:t>
                      </a:r>
                      <a:r>
                        <a:rPr lang="en-US" sz="1200" dirty="0" err="1" smtClean="0"/>
                        <a:t>english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Combinated</a:t>
            </a:r>
            <a:r>
              <a:rPr lang="en-US" altLang="ko-KR" sz="1400" dirty="0" smtClean="0"/>
              <a:t>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</a:t>
            </a:r>
            <a:r>
              <a:rPr lang="en-US" altLang="ko-KR" sz="1400" b="1" u="sng" dirty="0" smtClean="0"/>
              <a:t>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</a:t>
            </a:r>
            <a:r>
              <a:rPr lang="en-US" altLang="ko-KR" sz="1400" dirty="0" err="1" smtClean="0"/>
              <a:t>synonymes</a:t>
            </a:r>
            <a:r>
              <a:rPr lang="en-US" altLang="ko-KR" sz="1400" dirty="0" smtClean="0"/>
              <a:t>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08" y="3646175"/>
            <a:ext cx="974947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961226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05239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</a:t>
            </a:r>
            <a:r>
              <a:rPr lang="en-US" altLang="ko-KR" sz="1200" dirty="0" smtClean="0"/>
              <a:t>suitable </a:t>
            </a:r>
            <a:r>
              <a:rPr lang="en-US" altLang="ko-KR" sz="1200" dirty="0" smtClean="0"/>
              <a:t>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98085" y="6038239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124993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94079" y="5899738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2" name="원통 41"/>
          <p:cNvSpPr/>
          <p:nvPr/>
        </p:nvSpPr>
        <p:spPr>
          <a:xfrm rot="5400000">
            <a:off x="4673165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66087" y="589973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4" name="원통 43"/>
          <p:cNvSpPr/>
          <p:nvPr/>
        </p:nvSpPr>
        <p:spPr>
          <a:xfrm rot="5400000">
            <a:off x="6311546" y="5281957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416" y="5899739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Enabled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3446376" y="4934520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  <p:cxnSp>
        <p:nvCxnSpPr>
          <p:cNvPr id="23" name="직선 화살표 연결선 38"/>
          <p:cNvCxnSpPr/>
          <p:nvPr/>
        </p:nvCxnSpPr>
        <p:spPr>
          <a:xfrm>
            <a:off x="2555825" y="2050187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769286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7156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3864" y="1702258"/>
            <a:ext cx="8596975" cy="11842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40739" y="1843955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processes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126652" y="1844683"/>
            <a:ext cx="2321407" cy="900100"/>
          </a:xfrm>
          <a:prstGeom prst="chevron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790897" y="1844683"/>
            <a:ext cx="2205414" cy="900100"/>
          </a:xfrm>
          <a:prstGeom prst="chevron">
            <a:avLst>
              <a:gd name="adj" fmla="val 36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Meaning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3008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59192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87084" y="2509648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744601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540" y="2294204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/>
              <a:t>S</a:t>
            </a:r>
            <a:r>
              <a:rPr lang="en-US" altLang="ko-KR" sz="4000" b="1" i="1" smtClean="0"/>
              <a:t>tory</a:t>
            </a:r>
            <a:endParaRPr lang="ko-KR" altLang="en-US" sz="40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7305" y="3194304"/>
            <a:ext cx="4590091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dirty="0" smtClean="0"/>
              <a:t>How?</a:t>
            </a:r>
          </a:p>
          <a:p>
            <a:pPr lvl="1"/>
            <a:r>
              <a:rPr lang="en-US" altLang="ko-KR" sz="1600" dirty="0" smtClean="0"/>
              <a:t>Make a schema on DB</a:t>
            </a:r>
          </a:p>
          <a:p>
            <a:pPr lvl="1"/>
            <a:r>
              <a:rPr lang="en-US" altLang="ko-KR" sz="1600" dirty="0" smtClean="0"/>
              <a:t>Table with many attributes</a:t>
            </a:r>
          </a:p>
          <a:p>
            <a:pPr lvl="1"/>
            <a:r>
              <a:rPr lang="en-US" altLang="ko-KR" sz="1600" dirty="0" smtClean="0"/>
              <a:t>Normalization</a:t>
            </a:r>
          </a:p>
          <a:p>
            <a:pPr lvl="1"/>
            <a:r>
              <a:rPr lang="en-US" altLang="ko-KR" sz="1600" dirty="0" smtClean="0"/>
              <a:t>Insert</a:t>
            </a:r>
          </a:p>
          <a:p>
            <a:pPr lvl="1"/>
            <a:r>
              <a:rPr lang="en-US" altLang="ko-KR" sz="1600" dirty="0" smtClean="0"/>
              <a:t>Many Select Queries</a:t>
            </a:r>
          </a:p>
          <a:p>
            <a:pPr lvl="1"/>
            <a:r>
              <a:rPr lang="en-US" altLang="ko-KR" sz="1600" dirty="0" smtClean="0"/>
              <a:t>HTML with business logic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166192" y="3962690"/>
            <a:ext cx="1277272" cy="2295046"/>
          </a:xfrm>
          <a:prstGeom prst="bentConnector4">
            <a:avLst>
              <a:gd name="adj1" fmla="val -30171"/>
              <a:gd name="adj2" fmla="val 1247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Lovercase</a:t>
            </a:r>
            <a:r>
              <a:rPr lang="en-US" altLang="ko-KR" sz="1200" dirty="0" smtClean="0"/>
              <a:t>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1724" y="530717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</a:t>
            </a:r>
            <a:r>
              <a:rPr lang="en-US" altLang="ko-KR" sz="4000" b="1" i="1" dirty="0" smtClean="0"/>
              <a:t>analyzer</a:t>
            </a:r>
          </a:p>
          <a:p>
            <a:r>
              <a:rPr lang="en-US" altLang="ko-KR" sz="2400" b="1" i="1" dirty="0" smtClean="0"/>
              <a:t>(</a:t>
            </a:r>
            <a:r>
              <a:rPr lang="en-US" altLang="ko-KR" sz="2400" b="1" i="1" dirty="0" smtClean="0"/>
              <a:t>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512684" cy="1214640"/>
            <a:chOff x="1208584" y="3186468"/>
            <a:chExt cx="4512684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251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91247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93859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86846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215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258421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289215" y="3546113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555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8446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</a:t>
            </a:r>
            <a:r>
              <a:rPr lang="en-US" altLang="ko-KR" sz="600" dirty="0" smtClean="0"/>
              <a:t>make </a:t>
            </a:r>
            <a:r>
              <a:rPr lang="en-US" altLang="ko-KR" sz="600" dirty="0" smtClean="0"/>
              <a:t>it be</a:t>
            </a:r>
            <a:r>
              <a:rPr lang="en-US" altLang="ko-KR" sz="600" dirty="0" smtClean="0"/>
              <a:t> </a:t>
            </a:r>
            <a:r>
              <a:rPr lang="en-US" altLang="ko-KR" sz="600" dirty="0" smtClean="0"/>
              <a:t>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438441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29004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44413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922899" y="4075323"/>
            <a:ext cx="4545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fsync’ed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114576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</a:t>
            </a:r>
            <a:r>
              <a:rPr lang="en-US" altLang="ko-KR" sz="1200" dirty="0" err="1" smtClean="0"/>
              <a:t>elasticsearch</a:t>
            </a:r>
            <a:r>
              <a:rPr lang="en-US" altLang="ko-KR" sz="1200" dirty="0" smtClean="0"/>
              <a:t>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</a:t>
            </a:r>
            <a:r>
              <a:rPr lang="en-US" altLang="ko-KR" sz="1100" dirty="0" smtClean="0"/>
              <a:t>disk</a:t>
            </a:r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filesystem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</a:t>
            </a:r>
            <a:r>
              <a:rPr lang="en-US" altLang="ko-KR" sz="1100" dirty="0" smtClean="0"/>
              <a:t>deleted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smtClean="0"/>
              <a:t>Redo </a:t>
            </a:r>
            <a:r>
              <a:rPr lang="en-US" altLang="ko-KR" sz="1100" dirty="0" smtClean="0"/>
              <a:t>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  <a:endParaRPr lang="en-US" altLang="ko-KR" sz="1200" dirty="0" smtClean="0"/>
          </a:p>
          <a:p>
            <a:r>
              <a:rPr lang="en-US" altLang="ko-KR" sz="1200" dirty="0" smtClean="0"/>
              <a:t>no </a:t>
            </a:r>
            <a:r>
              <a:rPr lang="en-US" altLang="ko-KR" sz="1200" dirty="0" smtClean="0"/>
              <a:t>can older segments be </a:t>
            </a:r>
            <a:r>
              <a:rPr lang="en-US" altLang="ko-KR" sz="1200" dirty="0" smtClean="0"/>
              <a:t>updated </a:t>
            </a:r>
            <a:r>
              <a:rPr lang="en-US" altLang="ko-KR" sz="1200" dirty="0" smtClean="0"/>
              <a:t>to reflect a newer version of a document</a:t>
            </a:r>
          </a:p>
          <a:p>
            <a:r>
              <a:rPr lang="en-US" altLang="ko-KR" sz="1200" dirty="0" smtClean="0"/>
              <a:t>Ever </a:t>
            </a:r>
            <a:r>
              <a:rPr lang="en-US" altLang="ko-KR" sz="1200" dirty="0" smtClean="0"/>
              <a:t>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</a:t>
            </a:r>
            <a:r>
              <a:rPr lang="en-US" altLang="ko-KR" sz="1200" i="1" u="sng" dirty="0" smtClean="0"/>
              <a:t>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No options to improve?</a:t>
            </a:r>
            <a:endParaRPr lang="ko-KR" altLang="en-US" sz="4000" b="1" i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data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695752" y="5577461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84331" y="4170554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092079" y="1422292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filesystem.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 acts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like a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process compaction in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79" y="4981851"/>
            <a:ext cx="2257581" cy="1166778"/>
            <a:chOff x="6403829" y="4662810"/>
            <a:chExt cx="2257581" cy="1487642"/>
          </a:xfrm>
        </p:grpSpPr>
        <p:sp>
          <p:nvSpPr>
            <p:cNvPr id="36" name="직사각형 35"/>
            <p:cNvSpPr/>
            <p:nvPr/>
          </p:nvSpPr>
          <p:spPr>
            <a:xfrm>
              <a:off x="6403829" y="4662810"/>
              <a:ext cx="2257581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72691">
              <a:off x="7564650" y="4774017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 rot="1606719">
              <a:off x="7455838" y="5644254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445" y="6190307"/>
            <a:ext cx="26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like a compaction </a:t>
            </a:r>
            <a:r>
              <a:rPr lang="en-US" altLang="ko-KR" sz="1200" dirty="0" smtClean="0"/>
              <a:t>of </a:t>
            </a:r>
            <a:r>
              <a:rPr lang="en-US" altLang="ko-KR" sz="1200" dirty="0" err="1" smtClean="0"/>
              <a:t>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924925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205028" y="1232756"/>
            <a:ext cx="1235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4. </a:t>
            </a:r>
            <a:r>
              <a:rPr lang="en-US" altLang="ko-KR" sz="1200" b="1" i="1" smtClean="0"/>
              <a:t>Re indexing</a:t>
            </a:r>
            <a:endParaRPr lang="ko-KR" altLang="en-US" sz="1200" b="1" i="1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</a:t>
            </a:r>
            <a:r>
              <a:rPr lang="en-US" altLang="ko-KR" sz="4000" b="1" i="1" dirty="0" err="1" smtClean="0"/>
              <a:t>logstash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elasticsearch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</a:t>
            </a:r>
            <a:r>
              <a:rPr lang="en-US" altLang="ko-KR" sz="2000" b="1" dirty="0" smtClean="0"/>
              <a:t>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</a:t>
            </a:r>
            <a:r>
              <a:rPr lang="en-US" altLang="ko-KR" sz="1400" i="1" dirty="0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59227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Not cached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Cached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Filter first, then query remaining docs</a:t>
                      </a:r>
                      <a:endParaRPr lang="ko-KR" altLang="en-US" sz="11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803" y="1900595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8151627" y="1852172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509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How to fill up the gap between </a:t>
            </a:r>
            <a:r>
              <a:rPr lang="en-US" altLang="ko-KR" dirty="0" err="1" smtClean="0">
                <a:solidFill>
                  <a:schemeClr val="tx1"/>
                </a:solidFill>
              </a:rPr>
              <a:t>FlatWorld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dirty="0" err="1" smtClean="0">
                <a:solidFill>
                  <a:schemeClr val="tx1"/>
                </a:solidFill>
              </a:rPr>
              <a:t>RealWorld</a:t>
            </a:r>
            <a:r>
              <a:rPr lang="en-US" altLang="ko-KR" dirty="0" smtClean="0">
                <a:solidFill>
                  <a:schemeClr val="tx1"/>
                </a:solidFill>
              </a:rPr>
              <a:t>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</a:t>
            </a:r>
            <a:r>
              <a:rPr lang="en-US" altLang="ko-KR" dirty="0" err="1" smtClean="0">
                <a:solidFill>
                  <a:schemeClr val="tx1"/>
                </a:solidFill>
              </a:rPr>
              <a:t>denormalization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Nested objects: 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Filebeat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packetbeat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6" y="2988778"/>
            <a:ext cx="2592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628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smtClean="0"/>
              <a:t>Elasticsearch.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6" y="2556478"/>
            <a:ext cx="1314447" cy="691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23" y="2030569"/>
            <a:ext cx="1263466" cy="518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19927"/>
            <a:ext cx="720507" cy="720507"/>
          </a:xfrm>
          <a:prstGeom prst="rect">
            <a:avLst/>
          </a:prstGeom>
        </p:spPr>
      </p:pic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0" y="1708140"/>
            <a:ext cx="724600" cy="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938471" y="1375697"/>
            <a:ext cx="7722941" cy="42900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Open source solutions</a:t>
            </a:r>
            <a:endParaRPr lang="ko-KR" altLang="en-US" sz="4000" b="1" i="1" dirty="0"/>
          </a:p>
        </p:txBody>
      </p:sp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31" y="3965730"/>
            <a:ext cx="966704" cy="7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44" y="5239390"/>
            <a:ext cx="1461228" cy="25212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152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dirty="0" smtClean="0"/>
              <a:t>Time</a:t>
            </a:r>
            <a:r>
              <a:rPr lang="en-US" altLang="ko-KR" sz="2000" b="1" i="1" u="sng" dirty="0" smtClean="0"/>
              <a:t> flows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081697" y="458575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Interactive</a:t>
            </a:r>
          </a:p>
          <a:p>
            <a:r>
              <a:rPr lang="en-US" altLang="ko-KR" sz="1000" dirty="0" smtClean="0"/>
              <a:t>Graphical</a:t>
            </a:r>
            <a:endParaRPr lang="en-US" altLang="ko-KR" sz="1000" dirty="0"/>
          </a:p>
          <a:p>
            <a:r>
              <a:rPr lang="en-US" altLang="ko-KR" sz="1000" dirty="0" smtClean="0"/>
              <a:t>User Interface</a:t>
            </a:r>
            <a:endParaRPr lang="ko-KR" altLang="en-US" sz="1000" dirty="0" err="1"/>
          </a:p>
        </p:txBody>
      </p:sp>
      <p:sp>
        <p:nvSpPr>
          <p:cNvPr id="30" name="TextBox 29"/>
          <p:cNvSpPr txBox="1"/>
          <p:nvPr/>
        </p:nvSpPr>
        <p:spPr>
          <a:xfrm rot="1765766">
            <a:off x="4245498" y="3501952"/>
            <a:ext cx="254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dirty="0" smtClean="0"/>
              <a:t>Data pipeline flows</a:t>
            </a:r>
            <a:endParaRPr lang="ko-KR" altLang="en-US" sz="2000" b="1" i="1" u="sng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54713" y="98072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Raw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641063" y="5665698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Summarized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389508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389508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389508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389508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389508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611519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8076"/>
              </p:ext>
            </p:extLst>
          </p:nvPr>
        </p:nvGraphicFramePr>
        <p:xfrm>
          <a:off x="1614103" y="5058890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Filebeat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35" idx="2"/>
            <a:endCxn id="9" idx="0"/>
          </p:cNvCxnSpPr>
          <p:nvPr/>
        </p:nvCxnSpPr>
        <p:spPr>
          <a:xfrm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7502" y="396446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875547" y="4632432"/>
            <a:ext cx="1728192" cy="1348116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75341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495618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15957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362346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6586" y="556512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5385" y="180172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can request </a:t>
            </a:r>
            <a:r>
              <a:rPr lang="en-US" altLang="ko-KR" sz="1200" smtClean="0">
                <a:solidFill>
                  <a:schemeClr val="tx1"/>
                </a:solidFill>
              </a:rPr>
              <a:t>to slow down its </a:t>
            </a:r>
            <a:r>
              <a:rPr lang="en-US" altLang="ko-KR" sz="1200" smtClean="0">
                <a:solidFill>
                  <a:schemeClr val="tx1"/>
                </a:solidFill>
              </a:rPr>
              <a:t>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smtClean="0">
                <a:solidFill>
                  <a:schemeClr val="tx1"/>
                </a:solidFill>
              </a:rPr>
              <a:t>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Filebeat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5385" y="4709261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500500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Filebeat</a:t>
            </a:r>
            <a:r>
              <a:rPr lang="en-US" altLang="ko-KR" sz="1100" dirty="0" smtClean="0"/>
              <a:t>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</a:t>
            </a:r>
            <a:r>
              <a:rPr lang="en-US" altLang="ko-KR" sz="1100" dirty="0" smtClean="0"/>
              <a:t>the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</a:t>
            </a:r>
            <a:r>
              <a:rPr lang="en-US" altLang="ko-KR" sz="1100" dirty="0" smtClean="0"/>
              <a:t>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(filtering </a:t>
            </a:r>
            <a:r>
              <a:rPr lang="en-US" altLang="ko-KR" sz="1100" dirty="0" err="1" smtClean="0"/>
              <a:t>grok</a:t>
            </a:r>
            <a:r>
              <a:rPr lang="en-US" altLang="ko-KR" sz="1100" dirty="0" smtClean="0"/>
              <a:t>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Matricbeat</a:t>
            </a:r>
            <a:r>
              <a:rPr lang="en-US" altLang="ko-KR" b="1" u="sng" dirty="0" smtClean="0"/>
              <a:t>:</a:t>
            </a:r>
          </a:p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20652" y="4340039"/>
            <a:ext cx="66967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Filebeat</a:t>
            </a:r>
            <a:r>
              <a:rPr lang="en-US" altLang="ko-KR" b="1" dirty="0" smtClean="0"/>
              <a:t>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340932" y="206133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0932" y="335699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1212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034753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5728574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8820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5108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71437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0932" y="584126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1212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034753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5728574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48820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79395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686433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7380" y="3955172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5"/>
                        </a:rPr>
                        <a:t>Packetbeat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</a:t>
                      </a:r>
                      <a:r>
                        <a:rPr lang="en-US" sz="1200" dirty="0" err="1">
                          <a:effectLst/>
                        </a:rPr>
                        <a:t>Logstash</a:t>
                      </a:r>
                      <a:r>
                        <a:rPr lang="en-US" sz="12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61790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Beats(</a:t>
            </a:r>
            <a:r>
              <a:rPr lang="en-US" altLang="ko-KR" sz="4000" b="1" i="1" dirty="0" err="1" smtClean="0"/>
              <a:t>Topbeat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303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Web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3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1463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5176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(File)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479576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465863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1075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1400" dirty="0" smtClean="0">
                <a:solidFill>
                  <a:schemeClr val="tx1"/>
                </a:solidFill>
              </a:rPr>
              <a:t>Elasticsearch   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Kibana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31075" y="4485261"/>
            <a:ext cx="1129837" cy="1313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/>
              <a:t>Client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65176" y="584495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7761" y="556795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246" y="5660285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4200" y="556795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565176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(Http)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479576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905811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Packetbeat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 - </a:t>
            </a:r>
            <a:r>
              <a:rPr lang="en-US" altLang="ko-KR" sz="4000" b="1" i="1" dirty="0" smtClean="0"/>
              <a:t>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Current Image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844824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20552" y="1196752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 smtClean="0"/>
              <a:t>What types of data?</a:t>
            </a:r>
          </a:p>
          <a:p>
            <a:endParaRPr lang="en-US" altLang="ko-KR" sz="2000" dirty="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Traditional, 3-Tiers application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Web (Nginx, </a:t>
            </a:r>
            <a:r>
              <a:rPr lang="en-US" altLang="ko-KR" sz="2000" dirty="0" err="1" smtClean="0"/>
              <a:t>Haproxy</a:t>
            </a:r>
            <a:r>
              <a:rPr lang="en-US" altLang="ko-KR" sz="2000" dirty="0" smtClean="0"/>
              <a:t>, Apache)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Was (Tomcat)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DB (MySQL, </a:t>
            </a:r>
            <a:r>
              <a:rPr lang="en-US" altLang="ko-KR" sz="2000" dirty="0" err="1" smtClean="0"/>
              <a:t>Redis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&amp;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System (H/W-CPU, Memory, Disk, Network, </a:t>
            </a:r>
            <a:r>
              <a:rPr lang="en-US" altLang="ko-KR" sz="2000" dirty="0" err="1" smtClean="0"/>
              <a:t>Temperator</a:t>
            </a:r>
            <a:r>
              <a:rPr lang="en-US" altLang="ko-KR" sz="2000" dirty="0" smtClean="0"/>
              <a:t>, Fan)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Q) How to collect with which tool?</a:t>
            </a:r>
          </a:p>
          <a:p>
            <a:r>
              <a:rPr lang="en-US" altLang="ko-KR" sz="2000" dirty="0" smtClean="0"/>
              <a:t>                        </a:t>
            </a:r>
            <a:r>
              <a:rPr lang="en-US" altLang="ko-KR" sz="2000" dirty="0" err="1" smtClean="0"/>
              <a:t>datas</a:t>
            </a:r>
            <a:r>
              <a:rPr lang="en-US" altLang="ko-KR" sz="2000" dirty="0" smtClean="0"/>
              <a:t> of which shape of format? </a:t>
            </a:r>
          </a:p>
          <a:p>
            <a:r>
              <a:rPr lang="en-US" altLang="ko-KR" sz="2000" dirty="0" smtClean="0"/>
              <a:t>Q) How to store data to where?</a:t>
            </a:r>
          </a:p>
          <a:p>
            <a:r>
              <a:rPr lang="en-US" altLang="ko-KR" sz="2000" dirty="0" smtClean="0"/>
              <a:t>Q) How to presents it? (just text or graphically by interaction)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Packetbeat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packetbeat</a:t>
            </a:r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smtClean="0"/>
              <a:t>Packetbeat, edit the </a:t>
            </a:r>
            <a:r>
              <a:rPr lang="en-US" altLang="ko-KR" sz="1400" dirty="0">
                <a:hlinkClick r:id="" action="ppaction://noaction"/>
              </a:rPr>
              <a:t>/etc/packetbeat/packetbeat.yml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Packetbeat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Packetbeat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 - Packetbeat 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/>
              <a:t>Beat - Packetbeat </a:t>
            </a:r>
            <a:endParaRPr lang="ko-KR" altLang="en-US" b="1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464" y="3465004"/>
            <a:ext cx="9577064" cy="2772308"/>
            <a:chOff x="128464" y="512676"/>
            <a:chExt cx="9577064" cy="2772308"/>
          </a:xfrm>
        </p:grpSpPr>
        <p:sp>
          <p:nvSpPr>
            <p:cNvPr id="4" name="Rounded Rectangle 3"/>
            <p:cNvSpPr/>
            <p:nvPr/>
          </p:nvSpPr>
          <p:spPr>
            <a:xfrm>
              <a:off x="3764868" y="512676"/>
              <a:ext cx="3204356" cy="10081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Protocol Module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beats/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packetbeat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protos.go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Parse() / ParseUdp()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77610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HTTP module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6476" y="2600908"/>
              <a:ext cx="158417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MySQL module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41633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DNS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16896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module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73380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2594738" y="-441430"/>
              <a:ext cx="576064" cy="5508612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779314" y="638690"/>
              <a:ext cx="576064" cy="327636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2"/>
              <a:endCxn id="5" idx="1"/>
            </p:cNvCxnSpPr>
            <p:nvPr/>
          </p:nvCxnSpPr>
          <p:spPr>
            <a:xfrm flipH="1">
              <a:off x="2882770" y="1520788"/>
              <a:ext cx="2484276" cy="50405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  <a:endCxn id="12" idx="1"/>
            </p:cNvCxnSpPr>
            <p:nvPr/>
          </p:nvCxnSpPr>
          <p:spPr>
            <a:xfrm>
              <a:off x="5367046" y="1520788"/>
              <a:ext cx="2700300" cy="46805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6616" y="1772816"/>
              <a:ext cx="154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TcpProtocolPlugin</a:t>
              </a:r>
              <a:endParaRPr 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39354" y="1783849"/>
              <a:ext cx="156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UdpProtocolPlugin </a:t>
              </a:r>
              <a:endParaRPr lang="en-US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6479" y="1711841"/>
              <a:ext cx="203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implements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91456" y="1016732"/>
            <a:ext cx="4037508" cy="176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type Packet </a:t>
            </a:r>
            <a:r>
              <a:rPr lang="en-US" sz="1400" dirty="0" err="1">
                <a:solidFill>
                  <a:schemeClr val="tx1"/>
                </a:solidFill>
              </a:rPr>
              <a:t>struct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Ts</a:t>
            </a:r>
            <a:r>
              <a:rPr lang="en-US" sz="1400" dirty="0">
                <a:solidFill>
                  <a:schemeClr val="tx1"/>
                </a:solidFill>
              </a:rPr>
              <a:t>      </a:t>
            </a:r>
            <a:r>
              <a:rPr lang="en-US" sz="1400" dirty="0" err="1">
                <a:solidFill>
                  <a:schemeClr val="tx1"/>
                </a:solidFill>
              </a:rPr>
              <a:t>time.Time</a:t>
            </a:r>
            <a:r>
              <a:rPr lang="en-US" sz="1400" dirty="0">
                <a:solidFill>
                  <a:schemeClr val="tx1"/>
                </a:solidFill>
              </a:rPr>
              <a:t> (1)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Tuple   </a:t>
            </a:r>
            <a:r>
              <a:rPr lang="en-US" sz="1400" dirty="0" err="1">
                <a:solidFill>
                  <a:schemeClr val="tx1"/>
                </a:solidFill>
              </a:rPr>
              <a:t>common.IpPortTuple</a:t>
            </a:r>
            <a:r>
              <a:rPr lang="en-US" sz="1400" dirty="0">
                <a:solidFill>
                  <a:schemeClr val="tx1"/>
                </a:solidFill>
              </a:rPr>
              <a:t> (2)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Payload []byte (3)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610210" y="2780928"/>
            <a:ext cx="2156299" cy="68407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21152" y="1016732"/>
            <a:ext cx="2885380" cy="182807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Output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 smtClean="0">
                <a:solidFill>
                  <a:schemeClr val="tx1"/>
                </a:solidFill>
              </a:rPr>
              <a:t>JSON like objects </a:t>
            </a:r>
            <a:r>
              <a:rPr lang="en-US" sz="1400" dirty="0">
                <a:solidFill>
                  <a:schemeClr val="tx1"/>
                </a:solidFill>
              </a:rPr>
              <a:t>are sent using the </a:t>
            </a:r>
            <a:r>
              <a:rPr lang="en-US" sz="1400" b="1" dirty="0" smtClean="0">
                <a:solidFill>
                  <a:schemeClr val="tx1"/>
                </a:solidFill>
              </a:rPr>
              <a:t>publisher.Client       interface </a:t>
            </a:r>
            <a:r>
              <a:rPr lang="en-US" sz="1400" dirty="0" smtClean="0">
                <a:solidFill>
                  <a:schemeClr val="tx1"/>
                </a:solidFill>
              </a:rPr>
              <a:t>defined </a:t>
            </a:r>
            <a:r>
              <a:rPr lang="en-US" sz="1400" dirty="0">
                <a:solidFill>
                  <a:schemeClr val="tx1"/>
                </a:solidFill>
              </a:rPr>
              <a:t>in the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beats/</a:t>
            </a:r>
            <a:r>
              <a:rPr lang="en-US" sz="1400" dirty="0" err="1" smtClean="0">
                <a:solidFill>
                  <a:schemeClr val="tx1"/>
                </a:solidFill>
              </a:rPr>
              <a:t>libbeat</a:t>
            </a:r>
            <a:r>
              <a:rPr lang="en-US" sz="1400" dirty="0" smtClean="0">
                <a:solidFill>
                  <a:schemeClr val="tx1"/>
                </a:solidFill>
              </a:rPr>
              <a:t>/publisher</a:t>
            </a:r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6321152" y="2844810"/>
            <a:ext cx="1442690" cy="62019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Who use this stack?</a:t>
            </a:r>
            <a:endParaRPr lang="ko-KR" alt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Portal </a:t>
            </a:r>
            <a:r>
              <a:rPr lang="en-US" altLang="ko-KR" sz="4000" b="1" i="1" dirty="0" err="1" smtClean="0"/>
              <a:t>v.s</a:t>
            </a:r>
            <a:r>
              <a:rPr lang="en-US" altLang="ko-KR" sz="4000" b="1" i="1" dirty="0" smtClean="0"/>
              <a:t> Enterprise Svc</a:t>
            </a:r>
            <a:endParaRPr lang="ko-KR" altLang="en-US" sz="4000" b="1" i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Results with a single keyword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7" y="2244309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7" y="4252471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t </a:t>
            </a:r>
            <a:r>
              <a:rPr lang="en-US" sz="1200" dirty="0" smtClean="0"/>
              <a:t>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</a:t>
            </a:r>
            <a:endParaRPr lang="en-US" sz="1200" dirty="0" smtClean="0"/>
          </a:p>
          <a:p>
            <a:r>
              <a:rPr lang="en-US" sz="1200" dirty="0" smtClean="0"/>
              <a:t>t</a:t>
            </a:r>
            <a:r>
              <a:rPr lang="en-US" sz="1200" dirty="0" smtClean="0"/>
              <a:t>ime</a:t>
            </a:r>
            <a:endParaRPr lang="en-US" sz="1200" dirty="0" smtClean="0"/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82864" y="2353478"/>
            <a:ext cx="4278348" cy="21602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772334" y="42035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Another </a:t>
            </a:r>
            <a:r>
              <a:rPr lang="en-US" altLang="ko-KR" sz="4000" b="1" dirty="0" smtClean="0"/>
              <a:t>approach </a:t>
            </a:r>
            <a:r>
              <a:rPr lang="en-US" altLang="ko-KR" sz="4000" b="1" dirty="0" smtClean="0"/>
              <a:t>to replace the </a:t>
            </a:r>
            <a:r>
              <a:rPr lang="en-US" altLang="ko-KR" sz="4000" b="1" i="1" dirty="0" smtClean="0"/>
              <a:t>traditional</a:t>
            </a:r>
            <a:r>
              <a:rPr lang="en-US" altLang="ko-KR" sz="4000" b="1" dirty="0" smtClean="0"/>
              <a:t> with </a:t>
            </a:r>
            <a:r>
              <a:rPr lang="en-US" altLang="ko-KR" sz="4000" b="1" dirty="0" smtClean="0"/>
              <a:t>new differently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6084935" y="2928232"/>
            <a:ext cx="351266" cy="1297310"/>
          </a:xfrm>
          <a:prstGeom prst="bentConnector3">
            <a:avLst>
              <a:gd name="adj1" fmla="val 29895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2233" y="2789732"/>
            <a:ext cx="331270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535780" y="2164685"/>
            <a:ext cx="2479925" cy="4007020"/>
          </a:xfrm>
          <a:prstGeom prst="bentConnector4">
            <a:avLst>
              <a:gd name="adj1" fmla="val -9218"/>
              <a:gd name="adj2" fmla="val 12200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446651" y="3048663"/>
            <a:ext cx="415062" cy="451197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147237</TotalTime>
  <Words>6148</Words>
  <Application>Microsoft Macintosh PowerPoint</Application>
  <PresentationFormat>A4 Paper (210x297 mm)</PresentationFormat>
  <Paragraphs>1713</Paragraphs>
  <Slides>76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Consolas</vt:lpstr>
      <vt:lpstr>Georgia</vt:lpstr>
      <vt:lpstr>Helvetica Neue</vt:lpstr>
      <vt:lpstr>Mangal</vt:lpstr>
      <vt:lpstr>Symbol</vt:lpstr>
      <vt:lpstr>Times New Roman</vt:lpstr>
      <vt:lpstr>UbuntuMono-Regular</vt:lpstr>
      <vt:lpstr>Verdana</vt:lpstr>
      <vt:lpstr>Wingdings</vt:lpstr>
      <vt:lpstr>맑은 고딕</vt:lpstr>
      <vt:lpstr>Arial</vt:lpstr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Microsoft Office User</cp:lastModifiedBy>
  <cp:revision>2431</cp:revision>
  <cp:lastPrinted>2016-02-25T01:19:13Z</cp:lastPrinted>
  <dcterms:created xsi:type="dcterms:W3CDTF">2013-11-13T01:08:07Z</dcterms:created>
  <dcterms:modified xsi:type="dcterms:W3CDTF">2018-02-22T16:01:18Z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